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4"/>
  </p:notesMasterIdLst>
  <p:handoutMasterIdLst>
    <p:handoutMasterId r:id="rId25"/>
  </p:handoutMasterIdLst>
  <p:sldIdLst>
    <p:sldId id="350" r:id="rId2"/>
    <p:sldId id="392" r:id="rId3"/>
    <p:sldId id="397" r:id="rId4"/>
    <p:sldId id="398" r:id="rId5"/>
    <p:sldId id="393" r:id="rId6"/>
    <p:sldId id="366" r:id="rId7"/>
    <p:sldId id="399" r:id="rId8"/>
    <p:sldId id="360" r:id="rId9"/>
    <p:sldId id="375" r:id="rId10"/>
    <p:sldId id="370" r:id="rId11"/>
    <p:sldId id="394" r:id="rId12"/>
    <p:sldId id="395" r:id="rId13"/>
    <p:sldId id="396" r:id="rId14"/>
    <p:sldId id="400" r:id="rId15"/>
    <p:sldId id="401" r:id="rId16"/>
    <p:sldId id="403" r:id="rId17"/>
    <p:sldId id="402" r:id="rId18"/>
    <p:sldId id="404" r:id="rId19"/>
    <p:sldId id="405" r:id="rId20"/>
    <p:sldId id="406" r:id="rId21"/>
    <p:sldId id="407" r:id="rId22"/>
    <p:sldId id="385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54" autoAdjust="0"/>
    <p:restoredTop sz="96516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328" y="168"/>
      </p:cViewPr>
      <p:guideLst>
        <p:guide orient="horz" pos="2160"/>
        <p:guide pos="384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60" d="100"/>
          <a:sy n="160" d="100"/>
        </p:scale>
        <p:origin x="36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515401-24DC-9E41-BBB5-E637A5C77A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FB035-5447-8F4A-B43B-EB6A2A1DC9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1588F-61E1-EA42-BEEF-720872ADDDE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5C7EF-3CFF-F14E-BFAE-DF34A7B54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582D-6523-8946-BE0D-325EFE5CBB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423D6-6C0C-744E-8D33-D1719836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4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7F13-FB67-F547-9327-088D4C1F7363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79572-F526-A445-ACB2-6E820CFB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572-F526-A445-ACB2-6E820CFBDE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2"/>
            <a:ext cx="7772400" cy="1335081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67001"/>
            <a:ext cx="6400800" cy="11049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85853"/>
            <a:ext cx="2057400" cy="3365500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85852"/>
            <a:ext cx="6019800" cy="3365501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35524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44" y="3152695"/>
            <a:ext cx="2876429" cy="535520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6" y="3056467"/>
            <a:ext cx="5544515" cy="637604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3065672"/>
            <a:ext cx="5467980" cy="580704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90" y="3055632"/>
            <a:ext cx="3308000" cy="488662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3043918"/>
            <a:ext cx="8723376" cy="997406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847670"/>
            <a:ext cx="7772400" cy="1143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078089"/>
            <a:ext cx="6417734" cy="70485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009394"/>
            <a:ext cx="3822192" cy="2585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09394"/>
            <a:ext cx="3822192" cy="2585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7" y="2571753"/>
            <a:ext cx="3820055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53"/>
            <a:ext cx="3822192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535645"/>
            <a:ext cx="8723376" cy="997406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686054"/>
            <a:ext cx="3352800" cy="142875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1714500"/>
            <a:ext cx="3352800" cy="939546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3" y="1371600"/>
            <a:ext cx="3904076" cy="28575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61" y="254002"/>
            <a:ext cx="3812645" cy="1822451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9" y="2089150"/>
            <a:ext cx="3818467" cy="18161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028700"/>
            <a:ext cx="3566160" cy="219456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185166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259572"/>
            <a:ext cx="8723376" cy="997406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4687626"/>
            <a:ext cx="37866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44" y="4687626"/>
            <a:ext cx="37866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9" y="4687626"/>
            <a:ext cx="11618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70" y="2006600"/>
            <a:ext cx="7408333" cy="258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community/education/#students/" TargetMode="External"/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uchalk/FAIR_Worksho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IQzvEU9tk-t1lm1igK21S-FsElUskjlianJlu1e28cI/edit?usp=shar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json-ld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chalk@un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rcid.org/0000-0002-0703-7776" TargetMode="External"/><Relationship Id="rId4" Type="http://schemas.openxmlformats.org/officeDocument/2006/relationships/hyperlink" Target="https://www.linkedin.com/in/stuchal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-fair.org/fair-principl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" TargetMode="External"/><Relationship Id="rId2" Type="http://schemas.openxmlformats.org/officeDocument/2006/relationships/hyperlink" Target="https://doi.org/10.5281/zenodo.723645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D43-76F8-3D4B-B916-3C6B2ECAC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487" y="562213"/>
            <a:ext cx="6811025" cy="1886789"/>
          </a:xfrm>
        </p:spPr>
        <p:txBody>
          <a:bodyPr>
            <a:noAutofit/>
          </a:bodyPr>
          <a:lstStyle/>
          <a:p>
            <a:r>
              <a:rPr lang="en-US" sz="4000" dirty="0">
                <a:effectLst/>
                <a:latin typeface="Helvetica" pitchFamily="2" charset="0"/>
              </a:rPr>
              <a:t>What do FAIR and Semantic Annotation mean for Chemistry Data?</a:t>
            </a:r>
            <a:endParaRPr lang="en-US" sz="4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D658F-9AAD-3340-9BDC-3640ABD15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622" y="2571750"/>
            <a:ext cx="8694756" cy="756344"/>
          </a:xfrm>
        </p:spPr>
        <p:txBody>
          <a:bodyPr>
            <a:noAutofit/>
          </a:bodyPr>
          <a:lstStyle/>
          <a:p>
            <a:r>
              <a:rPr lang="en-US" b="1" dirty="0"/>
              <a:t>Stuart Chalk, Department of Chemistry, University of North Florida</a:t>
            </a:r>
          </a:p>
          <a:p>
            <a:r>
              <a:rPr lang="en-US" sz="1400" b="1" dirty="0"/>
              <a:t>Titular member of the IUPAC Committee on Publications and Cheminformatics Data Standards (CPCDS)</a:t>
            </a:r>
          </a:p>
          <a:p>
            <a:r>
              <a:rPr lang="en-US" sz="1400" b="1" dirty="0"/>
              <a:t>Member of the IUPAC Fifth Edition of the Green Book Project on Quantities and Units</a:t>
            </a:r>
          </a:p>
          <a:p>
            <a:r>
              <a:rPr lang="en-US" sz="1400" b="1" dirty="0"/>
              <a:t>Secretary, CODATA Task Group on the Digital Representation of Units of Measurement (DRUM)</a:t>
            </a:r>
          </a:p>
          <a:p>
            <a:r>
              <a:rPr lang="en-US" sz="1400" b="1" dirty="0"/>
              <a:t>Member, CIPM Expert Group on the Digital SI (advising the Task Group on the Digital SI)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2A4E-4A7C-6241-8877-75AB9F85AE92}"/>
              </a:ext>
            </a:extLst>
          </p:cNvPr>
          <p:cNvSpPr txBox="1"/>
          <p:nvPr/>
        </p:nvSpPr>
        <p:spPr>
          <a:xfrm>
            <a:off x="4905956" y="4651762"/>
            <a:ext cx="4021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University of Southampton, March 15</a:t>
            </a:r>
            <a:r>
              <a:rPr lang="en-US" sz="1600" baseline="30000" dirty="0"/>
              <a:t>th</a:t>
            </a:r>
            <a:r>
              <a:rPr lang="en-US" sz="1600" dirty="0"/>
              <a:t>, 2023</a:t>
            </a:r>
          </a:p>
        </p:txBody>
      </p:sp>
      <p:pic>
        <p:nvPicPr>
          <p:cNvPr id="5" name="Picture 4" descr="UNF_LOGO_HORZ_4C_Horizontal.jpg">
            <a:extLst>
              <a:ext uri="{FF2B5EF4-FFF2-40B4-BE49-F238E27FC236}">
                <a16:creationId xmlns:a16="http://schemas.microsoft.com/office/drawing/2014/main" id="{9979584C-AC89-9A84-A35E-DC3256A03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6" y="4366267"/>
            <a:ext cx="1354625" cy="555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7FE15-02F0-724C-B56A-E7864F0CA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58" y="4540966"/>
            <a:ext cx="2286000" cy="53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A158CE-B4BD-3372-27CC-3D8750D25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28" y="4179262"/>
            <a:ext cx="756344" cy="75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98185-4E2A-C745-81CC-61F2A5C94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44" y="4175710"/>
            <a:ext cx="1021000" cy="4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1628AD-452E-184E-89F4-AC1E17F45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38" y="253746"/>
            <a:ext cx="8693094" cy="939546"/>
          </a:xfrm>
        </p:spPr>
        <p:txBody>
          <a:bodyPr>
            <a:noAutofit/>
          </a:bodyPr>
          <a:lstStyle/>
          <a:p>
            <a:r>
              <a:rPr lang="en-US" sz="4300" dirty="0"/>
              <a:t>PyCharm for Data Science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B913BCA-BCF1-1E47-96F0-5D3D5F53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5956"/>
            <a:ext cx="8693094" cy="2953798"/>
          </a:xfrm>
        </p:spPr>
        <p:txBody>
          <a:bodyPr>
            <a:normAutofit/>
          </a:bodyPr>
          <a:lstStyle/>
          <a:p>
            <a:r>
              <a:rPr lang="en-US" sz="2800" dirty="0"/>
              <a:t>Python Integrated Development Environment (IDE)</a:t>
            </a:r>
          </a:p>
          <a:p>
            <a:r>
              <a:rPr lang="en-US" sz="2800" dirty="0"/>
              <a:t>Comprehensive set of features</a:t>
            </a:r>
          </a:p>
          <a:p>
            <a:pPr lvl="1"/>
            <a:r>
              <a:rPr lang="en-US" sz="2000" dirty="0"/>
              <a:t>Python interpreter/package management (UI for pip install)</a:t>
            </a:r>
          </a:p>
          <a:p>
            <a:pPr lvl="1"/>
            <a:r>
              <a:rPr lang="en-US" sz="2000" dirty="0"/>
              <a:t>Code inspection (execution, style, optimization, spelling)</a:t>
            </a:r>
          </a:p>
          <a:p>
            <a:pPr lvl="1"/>
            <a:r>
              <a:rPr lang="en-US" sz="2000" dirty="0"/>
              <a:t>Database access, viewing, editing</a:t>
            </a:r>
          </a:p>
          <a:p>
            <a:pPr lvl="1"/>
            <a:r>
              <a:rPr lang="en-US" sz="2000" dirty="0"/>
              <a:t>GitHub Integration</a:t>
            </a:r>
          </a:p>
          <a:p>
            <a:pPr lvl="1"/>
            <a:r>
              <a:rPr lang="en-US" sz="2000" dirty="0">
                <a:hlinkClick r:id="rId2"/>
              </a:rPr>
              <a:t>Free to education</a:t>
            </a:r>
            <a:r>
              <a:rPr lang="en-US" sz="2000" dirty="0"/>
              <a:t> (faculty &amp; students - </a:t>
            </a:r>
            <a:r>
              <a:rPr lang="en-US" sz="2000" dirty="0">
                <a:hlinkClick r:id="rId3"/>
              </a:rPr>
              <a:t>request educational license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560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86A9F5-82C7-739B-17CE-35DDA28A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6925"/>
            <a:ext cx="8317832" cy="3159419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Create account on </a:t>
            </a:r>
            <a:r>
              <a:rPr lang="en-US" sz="2800" dirty="0" err="1"/>
              <a:t>JetBrains.com</a:t>
            </a:r>
            <a:r>
              <a:rPr lang="en-US" sz="2800" dirty="0"/>
              <a:t> using an ‘.</a:t>
            </a:r>
            <a:r>
              <a:rPr lang="en-US" sz="2800" dirty="0" err="1"/>
              <a:t>edu</a:t>
            </a:r>
            <a:r>
              <a:rPr lang="en-US" sz="2800" dirty="0"/>
              <a:t>’ email</a:t>
            </a:r>
          </a:p>
          <a:p>
            <a:r>
              <a:rPr lang="en-US" sz="2800" dirty="0"/>
              <a:t>Login to GitHub account (make sure you setup 2FA)</a:t>
            </a:r>
          </a:p>
          <a:p>
            <a:pPr lvl="1"/>
            <a:r>
              <a:rPr lang="en-US" sz="2400" dirty="0"/>
              <a:t>Create a personal access token (PAT) – acct settings/developer/pat</a:t>
            </a:r>
          </a:p>
          <a:p>
            <a:r>
              <a:rPr lang="en-US" sz="2800" dirty="0"/>
              <a:t>In GitHub (or GitLab) fork this repository (get you own copy)</a:t>
            </a:r>
          </a:p>
          <a:p>
            <a:pPr lvl="1"/>
            <a:r>
              <a:rPr lang="en-US" sz="2400" dirty="0">
                <a:hlinkClick r:id="rId2"/>
              </a:rPr>
              <a:t>https://github.com/stuchalk/FAIR_Workshop</a:t>
            </a:r>
            <a:endParaRPr lang="en-US" sz="2400" dirty="0"/>
          </a:p>
          <a:p>
            <a:r>
              <a:rPr lang="en-US" sz="2800" dirty="0"/>
              <a:t>Login to PyCharm with your JetBrains account</a:t>
            </a:r>
          </a:p>
          <a:p>
            <a:r>
              <a:rPr lang="en-US" sz="2800" dirty="0"/>
              <a:t>In PyCharm add a project from GitHub (Fork URL)</a:t>
            </a:r>
            <a:endParaRPr lang="en-US" sz="2400" dirty="0"/>
          </a:p>
          <a:p>
            <a:r>
              <a:rPr lang="en-US" sz="2800" dirty="0"/>
              <a:t>Add a ‘</a:t>
            </a:r>
            <a:r>
              <a:rPr lang="en-US" sz="2800" dirty="0" err="1"/>
              <a:t>pipenv</a:t>
            </a:r>
            <a:r>
              <a:rPr lang="en-US" sz="2800" dirty="0"/>
              <a:t>’ interpreter (set of needed Python packages)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2D8EF-E10B-6616-C49D-6947EFE8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PyCharm Setup</a:t>
            </a:r>
          </a:p>
        </p:txBody>
      </p:sp>
    </p:spTree>
    <p:extLst>
      <p:ext uri="{BB962C8B-B14F-4D97-AF65-F5344CB8AC3E}">
        <p14:creationId xmlns:p14="http://schemas.microsoft.com/office/powerpoint/2010/main" val="168559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306D73E-7E8F-C930-B771-6E7E2832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</p:spPr>
        <p:txBody>
          <a:bodyPr>
            <a:noAutofit/>
          </a:bodyPr>
          <a:lstStyle/>
          <a:p>
            <a:r>
              <a:rPr lang="en-US" sz="4000" dirty="0"/>
              <a:t>Django Overview/Setup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CEDB5E3-0866-C799-E028-967A32BB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5956"/>
            <a:ext cx="8693094" cy="2953798"/>
          </a:xfrm>
        </p:spPr>
        <p:txBody>
          <a:bodyPr>
            <a:normAutofit/>
          </a:bodyPr>
          <a:lstStyle/>
          <a:p>
            <a:r>
              <a:rPr lang="en-US" sz="2400" dirty="0"/>
              <a:t>Python framework to build REST style websites</a:t>
            </a:r>
          </a:p>
          <a:p>
            <a:r>
              <a:rPr lang="en-US" sz="2400" dirty="0"/>
              <a:t>Built using ‘apps’ – functions for one part of website (DB table)</a:t>
            </a:r>
          </a:p>
          <a:p>
            <a:pPr lvl="1"/>
            <a:r>
              <a:rPr lang="en-US" sz="2000" dirty="0" err="1"/>
              <a:t>urls.py</a:t>
            </a:r>
            <a:r>
              <a:rPr lang="en-US" sz="2000" dirty="0"/>
              <a:t> file -&gt; define the </a:t>
            </a:r>
            <a:r>
              <a:rPr lang="en-US" sz="2000" dirty="0" err="1"/>
              <a:t>urls</a:t>
            </a:r>
            <a:r>
              <a:rPr lang="en-US" sz="2000" dirty="0"/>
              <a:t> that correspond to functions in code</a:t>
            </a:r>
          </a:p>
          <a:p>
            <a:pPr lvl="1"/>
            <a:r>
              <a:rPr lang="en-US" sz="2000" dirty="0" err="1"/>
              <a:t>views.py</a:t>
            </a:r>
            <a:r>
              <a:rPr lang="en-US" sz="2000" dirty="0"/>
              <a:t> file -&gt; code to define action that sends data to webpage</a:t>
            </a:r>
          </a:p>
          <a:p>
            <a:pPr lvl="1"/>
            <a:r>
              <a:rPr lang="en-US" sz="2000" dirty="0"/>
              <a:t>templates (.html) -&gt; take data and create webpage</a:t>
            </a:r>
          </a:p>
          <a:p>
            <a:r>
              <a:rPr lang="en-US" sz="2400" dirty="0"/>
              <a:t>Database modelling for table(s) creation (we need four)</a:t>
            </a:r>
          </a:p>
          <a:p>
            <a:pPr lvl="1"/>
            <a:r>
              <a:rPr lang="en-US" sz="2000" dirty="0" err="1"/>
              <a:t>pKa</a:t>
            </a:r>
            <a:r>
              <a:rPr lang="en-US" sz="2000" dirty="0"/>
              <a:t> data, chemical substances, methods, references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456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86A9F5-82C7-739B-17CE-35DDA28A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8" y="1903140"/>
            <a:ext cx="8325851" cy="2986613"/>
          </a:xfrm>
        </p:spPr>
        <p:txBody>
          <a:bodyPr>
            <a:normAutofit/>
          </a:bodyPr>
          <a:lstStyle/>
          <a:p>
            <a:r>
              <a:rPr lang="en-US" sz="2800" dirty="0"/>
              <a:t>Follow along with coding when going over in detail</a:t>
            </a:r>
          </a:p>
          <a:p>
            <a:r>
              <a:rPr lang="en-US" sz="2800" dirty="0"/>
              <a:t>More complicated code will be shared via this Google Doc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https://docs.google.com/document/d/1IQzvEU9tk-t1lm1igK21S-FsElUskjlianJlu1e28cI/edit?usp=sharing</a:t>
            </a:r>
            <a:r>
              <a:rPr lang="en-US" sz="2800" dirty="0"/>
              <a:t> </a:t>
            </a:r>
          </a:p>
          <a:p>
            <a:r>
              <a:rPr lang="en-US" sz="2800" dirty="0"/>
              <a:t>Questions/clarifications always welcome…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2D8EF-E10B-6616-C49D-6947EFE8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Python Coding</a:t>
            </a:r>
          </a:p>
        </p:txBody>
      </p:sp>
    </p:spTree>
    <p:extLst>
      <p:ext uri="{BB962C8B-B14F-4D97-AF65-F5344CB8AC3E}">
        <p14:creationId xmlns:p14="http://schemas.microsoft.com/office/powerpoint/2010/main" val="4148991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F06B5-7D58-73BD-63E8-A0B80901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9498"/>
            <a:ext cx="8229600" cy="321025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In order to build a website for the dataset we need to upload the data into a database</a:t>
            </a:r>
          </a:p>
          <a:p>
            <a:r>
              <a:rPr lang="en-US" sz="2800" dirty="0"/>
              <a:t>We will use </a:t>
            </a:r>
            <a:r>
              <a:rPr lang="en-US" sz="2800" dirty="0" err="1"/>
              <a:t>sqlite</a:t>
            </a:r>
            <a:r>
              <a:rPr lang="en-US" sz="2800" dirty="0"/>
              <a:t> as it is ‘built-in’ with Django but you can use many types of databases</a:t>
            </a:r>
          </a:p>
          <a:p>
            <a:r>
              <a:rPr lang="en-US" sz="2800" dirty="0"/>
              <a:t>We will create and run ‘</a:t>
            </a:r>
            <a:r>
              <a:rPr lang="en-US" sz="2800" dirty="0" err="1"/>
              <a:t>ingest.py</a:t>
            </a:r>
            <a:r>
              <a:rPr lang="en-US" sz="2800" dirty="0"/>
              <a:t>’ scripts for each of the database tables</a:t>
            </a:r>
          </a:p>
          <a:p>
            <a:r>
              <a:rPr lang="en-US" sz="2800" dirty="0"/>
              <a:t>If things don’t work, don’t worry you will get a full copy of the database before the next section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77329-7A44-8C48-C215-E55D7BC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– Ingesting the Data</a:t>
            </a:r>
          </a:p>
        </p:txBody>
      </p:sp>
    </p:spTree>
    <p:extLst>
      <p:ext uri="{BB962C8B-B14F-4D97-AF65-F5344CB8AC3E}">
        <p14:creationId xmlns:p14="http://schemas.microsoft.com/office/powerpoint/2010/main" val="339373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F06B5-7D58-73BD-63E8-A0B80901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9498"/>
            <a:ext cx="8229600" cy="3210256"/>
          </a:xfrm>
        </p:spPr>
        <p:txBody>
          <a:bodyPr>
            <a:normAutofit/>
          </a:bodyPr>
          <a:lstStyle/>
          <a:p>
            <a:r>
              <a:rPr lang="en-US" sz="2800" dirty="0"/>
              <a:t>In order to add the data, we also need understand the data model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77329-7A44-8C48-C215-E55D7BC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– Ingesting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B4FF4-45F6-03F0-E4F4-ADC07D6055F6}"/>
              </a:ext>
            </a:extLst>
          </p:cNvPr>
          <p:cNvSpPr txBox="1"/>
          <p:nvPr/>
        </p:nvSpPr>
        <p:spPr>
          <a:xfrm>
            <a:off x="3003395" y="2772936"/>
            <a:ext cx="31372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Dissociation Constant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4CFA4-5651-8A61-C062-B613D034DB3E}"/>
              </a:ext>
            </a:extLst>
          </p:cNvPr>
          <p:cNvSpPr txBox="1"/>
          <p:nvPr/>
        </p:nvSpPr>
        <p:spPr>
          <a:xfrm>
            <a:off x="564995" y="3938126"/>
            <a:ext cx="2438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Chemical Substance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686CB-E57D-7A5B-68F8-2F40BC017460}"/>
              </a:ext>
            </a:extLst>
          </p:cNvPr>
          <p:cNvSpPr txBox="1"/>
          <p:nvPr/>
        </p:nvSpPr>
        <p:spPr>
          <a:xfrm>
            <a:off x="3352799" y="3938126"/>
            <a:ext cx="2438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Journal 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5E471-BF0A-365F-0B7A-1A059B8D92E8}"/>
              </a:ext>
            </a:extLst>
          </p:cNvPr>
          <p:cNvSpPr txBox="1"/>
          <p:nvPr/>
        </p:nvSpPr>
        <p:spPr>
          <a:xfrm>
            <a:off x="6140603" y="3938126"/>
            <a:ext cx="2438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Measurement Method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9AC7AB-F2E0-8732-4D0E-ACEF4999C237}"/>
              </a:ext>
            </a:extLst>
          </p:cNvPr>
          <p:cNvCxnSpPr>
            <a:cxnSpLocks/>
          </p:cNvCxnSpPr>
          <p:nvPr/>
        </p:nvCxnSpPr>
        <p:spPr>
          <a:xfrm flipH="1">
            <a:off x="1620438" y="3082403"/>
            <a:ext cx="1367883" cy="91558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8EA76A-89E1-D13E-D146-88DC7E89239E}"/>
              </a:ext>
            </a:extLst>
          </p:cNvPr>
          <p:cNvSpPr txBox="1"/>
          <p:nvPr/>
        </p:nvSpPr>
        <p:spPr>
          <a:xfrm>
            <a:off x="1397387" y="317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8E265-448D-68DD-AA2A-FAAFBFEDDF48}"/>
              </a:ext>
            </a:extLst>
          </p:cNvPr>
          <p:cNvSpPr txBox="1"/>
          <p:nvPr/>
        </p:nvSpPr>
        <p:spPr>
          <a:xfrm>
            <a:off x="4571999" y="336778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one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AC444-A735-559D-96D9-C8634245933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571999" y="3142268"/>
            <a:ext cx="1" cy="79585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6F5726-B343-2A07-6C4D-6400978A40E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55681" y="2903366"/>
            <a:ext cx="1204122" cy="103476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DD0C38-DE4B-4203-0469-41C6C3BE4A4D}"/>
              </a:ext>
            </a:extLst>
          </p:cNvPr>
          <p:cNvSpPr txBox="1"/>
          <p:nvPr/>
        </p:nvSpPr>
        <p:spPr>
          <a:xfrm>
            <a:off x="6741606" y="308240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to many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24A234-C7C8-C504-21B7-E98D5E777BC3}"/>
              </a:ext>
            </a:extLst>
          </p:cNvPr>
          <p:cNvSpPr txBox="1"/>
          <p:nvPr/>
        </p:nvSpPr>
        <p:spPr>
          <a:xfrm>
            <a:off x="7169035" y="338412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(needs join table)</a:t>
            </a:r>
          </a:p>
        </p:txBody>
      </p:sp>
    </p:spTree>
    <p:extLst>
      <p:ext uri="{BB962C8B-B14F-4D97-AF65-F5344CB8AC3E}">
        <p14:creationId xmlns:p14="http://schemas.microsoft.com/office/powerpoint/2010/main" val="31762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F06B5-7D58-73BD-63E8-A0B80901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62" y="1746173"/>
            <a:ext cx="8677275" cy="3210256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Create Python scripts to import the data into the database</a:t>
            </a:r>
          </a:p>
          <a:p>
            <a:pPr lvl="1"/>
            <a:r>
              <a:rPr lang="en-US" sz="2400" dirty="0"/>
              <a:t>methods first as it is the simplest</a:t>
            </a:r>
          </a:p>
          <a:p>
            <a:pPr lvl="1"/>
            <a:r>
              <a:rPr lang="en-US" sz="2400" dirty="0"/>
              <a:t>references, get DOI from </a:t>
            </a:r>
            <a:r>
              <a:rPr lang="en-US" sz="2400" dirty="0" err="1"/>
              <a:t>crossrefapi</a:t>
            </a:r>
            <a:r>
              <a:rPr lang="en-US" sz="2400" dirty="0"/>
              <a:t> using 50% cutoff on score</a:t>
            </a:r>
            <a:br>
              <a:rPr lang="en-US" sz="2400" dirty="0"/>
            </a:br>
            <a:r>
              <a:rPr lang="en-US" sz="2400" dirty="0"/>
              <a:t>(script may take a while)</a:t>
            </a:r>
          </a:p>
          <a:p>
            <a:pPr lvl="1"/>
            <a:r>
              <a:rPr lang="en-US" sz="2400" dirty="0"/>
              <a:t>substances, get metadata from PubChem and confirm substance via OPSIN function, by </a:t>
            </a:r>
            <a:r>
              <a:rPr lang="en-US" sz="2400" dirty="0" err="1"/>
              <a:t>InchiKey</a:t>
            </a:r>
            <a:r>
              <a:rPr lang="en-US" sz="2400" dirty="0"/>
              <a:t> comparison</a:t>
            </a:r>
          </a:p>
          <a:p>
            <a:pPr lvl="1"/>
            <a:r>
              <a:rPr lang="en-US" sz="2400" dirty="0"/>
              <a:t>data, link data to other tables by adding </a:t>
            </a:r>
            <a:r>
              <a:rPr lang="en-US" sz="2400" dirty="0" err="1"/>
              <a:t>substance_id</a:t>
            </a:r>
            <a:r>
              <a:rPr lang="en-US" sz="2400" dirty="0"/>
              <a:t>, </a:t>
            </a:r>
            <a:r>
              <a:rPr lang="en-US" sz="2400" dirty="0" err="1"/>
              <a:t>method_id</a:t>
            </a:r>
            <a:r>
              <a:rPr lang="en-US" sz="2400" dirty="0"/>
              <a:t>, and </a:t>
            </a:r>
            <a:r>
              <a:rPr lang="en-US" sz="2400" dirty="0" err="1"/>
              <a:t>reference_id</a:t>
            </a:r>
            <a:r>
              <a:rPr lang="en-US" sz="2400" dirty="0"/>
              <a:t> fields to table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77329-7A44-8C48-C215-E55D7BC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– Ingesting the Data</a:t>
            </a:r>
          </a:p>
        </p:txBody>
      </p:sp>
    </p:spTree>
    <p:extLst>
      <p:ext uri="{BB962C8B-B14F-4D97-AF65-F5344CB8AC3E}">
        <p14:creationId xmlns:p14="http://schemas.microsoft.com/office/powerpoint/2010/main" val="21603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05275-D1C1-0C41-056A-F6F2196A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006600"/>
            <a:ext cx="8582024" cy="2588022"/>
          </a:xfrm>
        </p:spPr>
        <p:txBody>
          <a:bodyPr>
            <a:noAutofit/>
          </a:bodyPr>
          <a:lstStyle/>
          <a:p>
            <a:r>
              <a:rPr lang="en-US" sz="2800" dirty="0"/>
              <a:t>Apps need 'views' of data from respective data tables</a:t>
            </a:r>
          </a:p>
          <a:p>
            <a:pPr lvl="1"/>
            <a:r>
              <a:rPr lang="en-US" sz="2400" dirty="0"/>
              <a:t>References: list of references, view a specific reference</a:t>
            </a:r>
          </a:p>
          <a:p>
            <a:pPr lvl="1"/>
            <a:r>
              <a:rPr lang="en-US" sz="2400" dirty="0"/>
              <a:t>Substances: list of substances, view a specific substance</a:t>
            </a:r>
          </a:p>
          <a:p>
            <a:pPr lvl="1"/>
            <a:r>
              <a:rPr lang="en-US" sz="2400" dirty="0"/>
              <a:t>Data: view a list of data for a substance from a reference (access this via the substances or references view pages)</a:t>
            </a:r>
          </a:p>
          <a:p>
            <a:r>
              <a:rPr lang="en-US" sz="2800" dirty="0"/>
              <a:t>Finally, we will add a JSON export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E12F1-4223-9504-BD33-AA15319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3 - Creating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106841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05275-D1C1-0C41-056A-F6F2196A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006599"/>
            <a:ext cx="8582024" cy="2955925"/>
          </a:xfrm>
        </p:spPr>
        <p:txBody>
          <a:bodyPr>
            <a:noAutofit/>
          </a:bodyPr>
          <a:lstStyle/>
          <a:p>
            <a:r>
              <a:rPr lang="en-US" sz="2800" dirty="0"/>
              <a:t>Remember, </a:t>
            </a:r>
            <a:r>
              <a:rPr lang="en-US" sz="2800" dirty="0" err="1"/>
              <a:t>urls.py</a:t>
            </a:r>
            <a:r>
              <a:rPr lang="en-US" sz="2800" dirty="0"/>
              <a:t> pages define the URL formats</a:t>
            </a:r>
          </a:p>
          <a:p>
            <a:r>
              <a:rPr lang="en-US" sz="2800" dirty="0"/>
              <a:t>App </a:t>
            </a:r>
            <a:r>
              <a:rPr lang="en-US" sz="2800" dirty="0" err="1"/>
              <a:t>views.py</a:t>
            </a:r>
            <a:r>
              <a:rPr lang="en-US" sz="2800" dirty="0"/>
              <a:t> files define the code to grab data and send it to a template file</a:t>
            </a:r>
          </a:p>
          <a:p>
            <a:r>
              <a:rPr lang="en-US" sz="2800" dirty="0"/>
              <a:t>The template files add the data to HTML for subsequent display in the browser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E12F1-4223-9504-BD33-AA15319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3 - Creating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285842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05275-D1C1-0C41-056A-F6F2196A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006599"/>
            <a:ext cx="8582024" cy="2955925"/>
          </a:xfrm>
        </p:spPr>
        <p:txBody>
          <a:bodyPr>
            <a:noAutofit/>
          </a:bodyPr>
          <a:lstStyle/>
          <a:p>
            <a:r>
              <a:rPr lang="en-US" sz="2800" dirty="0"/>
              <a:t>Template files also include CSS, JavaScript, and/or images</a:t>
            </a:r>
          </a:p>
          <a:p>
            <a:r>
              <a:rPr lang="en-US" sz="2800" dirty="0"/>
              <a:t>The templates/</a:t>
            </a:r>
            <a:r>
              <a:rPr lang="en-US" sz="2800" dirty="0" err="1"/>
              <a:t>base.html</a:t>
            </a:r>
            <a:r>
              <a:rPr lang="en-US" sz="2800" dirty="0"/>
              <a:t> file has the navbar and a space for page content</a:t>
            </a:r>
          </a:p>
          <a:p>
            <a:r>
              <a:rPr lang="en-US" sz="2800" dirty="0"/>
              <a:t>The templates/</a:t>
            </a:r>
            <a:r>
              <a:rPr lang="en-US" sz="2800" dirty="0" err="1"/>
              <a:t>home.html</a:t>
            </a:r>
            <a:r>
              <a:rPr lang="en-US" sz="2800" dirty="0"/>
              <a:t> file is the homepage</a:t>
            </a:r>
          </a:p>
          <a:p>
            <a:r>
              <a:rPr lang="en-US" sz="2800" dirty="0"/>
              <a:t>The app template files load content into </a:t>
            </a:r>
            <a:r>
              <a:rPr lang="en-US" sz="2800" dirty="0" err="1"/>
              <a:t>base.html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E12F1-4223-9504-BD33-AA15319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3 - Creating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71116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4" y="261698"/>
            <a:ext cx="8540695" cy="939546"/>
          </a:xfrm>
        </p:spPr>
        <p:txBody>
          <a:bodyPr>
            <a:normAutofit/>
          </a:bodyPr>
          <a:lstStyle/>
          <a:p>
            <a:r>
              <a:rPr lang="en-US" dirty="0"/>
              <a:t>Workshop Overview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0405AA7-A91F-A949-9A38-B588B1A1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3" y="1925555"/>
            <a:ext cx="8445766" cy="2344048"/>
          </a:xfrm>
        </p:spPr>
        <p:txBody>
          <a:bodyPr>
            <a:norm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09.30 - 10:00 am Coffee, registration &amp; intro briefing (common room)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10:00 - 11:10 am Session 1: FAIR, Chemical Data, GitHub and Python for Data Science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11:10 - 11:25 am Coffee Break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11:25 - 12:30 pm Session 2: Django, SQLite, Data Model, Ingesting Data, Linking Data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12:30 - 13:30 pm Lunch (common room)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13:30 - 14:45 pm Session 3: Creating a Data Website, Exporting Data in JSON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14:45 - 15:00 pm Break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15:00 - 16:00 pm Session 4: Creating Semantic Data as JSON-LD and RDF, 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570DD-BE5A-7178-E648-6724E649DF8A}"/>
              </a:ext>
            </a:extLst>
          </p:cNvPr>
          <p:cNvSpPr txBox="1"/>
          <p:nvPr/>
        </p:nvSpPr>
        <p:spPr>
          <a:xfrm>
            <a:off x="674683" y="4338832"/>
            <a:ext cx="779463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not just about coding, its about how we should carefully manage our data!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1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50CA4-72D9-7789-1901-D96E78C8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1325"/>
            <a:ext cx="8296275" cy="32893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Resource Description Framework (RDF) is the format to do knowledge representation</a:t>
            </a:r>
          </a:p>
          <a:p>
            <a:r>
              <a:rPr lang="en-US" sz="2800" dirty="0"/>
              <a:t>RDF is constructed using subject-predicate-object triples, the minimal way to represent knowledge, e.g.,</a:t>
            </a:r>
            <a:br>
              <a:rPr lang="en-US" sz="2800" dirty="0"/>
            </a:b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StuartChalk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 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isVolunteerFor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 “IUPAC”</a:t>
            </a:r>
          </a:p>
          <a:p>
            <a:r>
              <a:rPr lang="en-US" sz="2800" dirty="0"/>
              <a:t>There are many ways to encode RDF – we will used JSON from linked data (JSON-LD)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07FA5-7E4B-94E3-0283-2D2BA082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4 - Semantic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A248A-9340-F552-3A14-E637AAEC60B6}"/>
              </a:ext>
            </a:extLst>
          </p:cNvPr>
          <p:cNvSpPr txBox="1"/>
          <p:nvPr/>
        </p:nvSpPr>
        <p:spPr>
          <a:xfrm>
            <a:off x="2960020" y="4705088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https://www.w3.org/TR/json-ld/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46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50CA4-72D9-7789-1901-D96E78C8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6" y="1924050"/>
            <a:ext cx="8515350" cy="2850118"/>
          </a:xfrm>
        </p:spPr>
        <p:txBody>
          <a:bodyPr>
            <a:normAutofit/>
          </a:bodyPr>
          <a:lstStyle/>
          <a:p>
            <a:r>
              <a:rPr lang="en-US" sz="2600" dirty="0"/>
              <a:t>Here we create JSON-LD in the SciData framework format</a:t>
            </a:r>
          </a:p>
          <a:p>
            <a:r>
              <a:rPr lang="en-US" sz="2600" dirty="0"/>
              <a:t>SciData organizes scientific data in a generic way</a:t>
            </a:r>
          </a:p>
          <a:p>
            <a:r>
              <a:rPr lang="en-US" sz="2600" dirty="0"/>
              <a:t>The content of the file is separated into sections:</a:t>
            </a:r>
            <a:br>
              <a:rPr lang="en-US" sz="2600" dirty="0"/>
            </a:br>
            <a:r>
              <a:rPr lang="en-US" sz="2600" dirty="0"/>
              <a:t>Methodology, System, and Dataset</a:t>
            </a:r>
          </a:p>
          <a:p>
            <a:r>
              <a:rPr lang="en-US" sz="2600" dirty="0"/>
              <a:t>We can use the </a:t>
            </a:r>
            <a:r>
              <a:rPr lang="en-US" sz="2600" dirty="0" err="1"/>
              <a:t>scidatalib</a:t>
            </a:r>
            <a:r>
              <a:rPr lang="en-US" sz="2600" dirty="0"/>
              <a:t> Python package to create the JSON-LD in the SciData framework 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07FA5-7E4B-94E3-0283-2D2BA082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4 - Semantic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C2C0E-F2F3-8279-484D-E00F5E544CBF}"/>
              </a:ext>
            </a:extLst>
          </p:cNvPr>
          <p:cNvSpPr txBox="1"/>
          <p:nvPr/>
        </p:nvSpPr>
        <p:spPr>
          <a:xfrm>
            <a:off x="2771775" y="477416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stuchalk.github.io</a:t>
            </a:r>
            <a:r>
              <a:rPr lang="en-US" dirty="0"/>
              <a:t>/scidata/</a:t>
            </a:r>
          </a:p>
        </p:txBody>
      </p:sp>
    </p:spTree>
    <p:extLst>
      <p:ext uri="{BB962C8B-B14F-4D97-AF65-F5344CB8AC3E}">
        <p14:creationId xmlns:p14="http://schemas.microsoft.com/office/powerpoint/2010/main" val="1013182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4852" y="1914525"/>
            <a:ext cx="8494295" cy="2957514"/>
          </a:xfrm>
        </p:spPr>
        <p:txBody>
          <a:bodyPr>
            <a:noAutofit/>
          </a:bodyPr>
          <a:lstStyle/>
          <a:p>
            <a:r>
              <a:rPr lang="en-US" sz="2000" dirty="0"/>
              <a:t>Email: </a:t>
            </a:r>
            <a:r>
              <a:rPr lang="en-US" sz="2000" dirty="0">
                <a:hlinkClick r:id="rId3"/>
              </a:rPr>
              <a:t>schalk@unf.edu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4"/>
              </a:rPr>
              <a:t>https://www.linkedin.com/in/stuchalk</a:t>
            </a:r>
            <a:endParaRPr lang="en-US" sz="2000" dirty="0"/>
          </a:p>
          <a:p>
            <a:r>
              <a:rPr lang="en-US" sz="2000" dirty="0"/>
              <a:t>ORCID: </a:t>
            </a:r>
            <a:r>
              <a:rPr lang="es-ES_tradnl" sz="2000" dirty="0">
                <a:hlinkClick r:id="rId5"/>
              </a:rPr>
              <a:t>http://orcid.org/0000-0002-0703-7776</a:t>
            </a:r>
            <a:endParaRPr lang="es-ES_tradnl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851" y="384068"/>
            <a:ext cx="8494295" cy="652653"/>
          </a:xfrm>
        </p:spPr>
        <p:txBody>
          <a:bodyPr>
            <a:noAutofit/>
          </a:bodyPr>
          <a:lstStyle/>
          <a:p>
            <a:r>
              <a:rPr lang="en-US" sz="4000" b="1" dirty="0"/>
              <a:t>Contacts and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F032F-EDE7-4A9F-D05F-CB87C23E5978}"/>
              </a:ext>
            </a:extLst>
          </p:cNvPr>
          <p:cNvSpPr txBox="1"/>
          <p:nvPr/>
        </p:nvSpPr>
        <p:spPr>
          <a:xfrm>
            <a:off x="1507249" y="3524250"/>
            <a:ext cx="612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Thanks for being part of the Workshop!</a:t>
            </a:r>
          </a:p>
        </p:txBody>
      </p:sp>
    </p:spTree>
    <p:extLst>
      <p:ext uri="{BB962C8B-B14F-4D97-AF65-F5344CB8AC3E}">
        <p14:creationId xmlns:p14="http://schemas.microsoft.com/office/powerpoint/2010/main" val="363031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20D99-DF67-E611-F371-9309BFE9E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841" y="1650280"/>
            <a:ext cx="8602318" cy="333234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How do we generate/store data?</a:t>
            </a:r>
          </a:p>
          <a:p>
            <a:pPr lvl="1"/>
            <a:r>
              <a:rPr lang="en-US" sz="2000" dirty="0"/>
              <a:t>Write/draw/tape it in lab notebooks, export it from instruments, </a:t>
            </a:r>
            <a:br>
              <a:rPr lang="en-US" sz="2000" dirty="0"/>
            </a:br>
            <a:r>
              <a:rPr lang="en-US" sz="2000" dirty="0"/>
              <a:t>enter in a spreadsheet/electronic lab notebook, and…</a:t>
            </a:r>
          </a:p>
          <a:p>
            <a:r>
              <a:rPr lang="en-US" sz="2400" dirty="0"/>
              <a:t>How do we publish data?</a:t>
            </a:r>
          </a:p>
          <a:p>
            <a:pPr lvl="1"/>
            <a:r>
              <a:rPr lang="en-US" sz="2000" dirty="0"/>
              <a:t>Published in research papers (PDF)</a:t>
            </a:r>
          </a:p>
          <a:p>
            <a:pPr lvl="1"/>
            <a:r>
              <a:rPr lang="en-US" sz="2000" dirty="0"/>
              <a:t>As supplemental data in a variety of formats</a:t>
            </a:r>
          </a:p>
          <a:p>
            <a:pPr lvl="1"/>
            <a:r>
              <a:rPr lang="en-US" sz="2000" dirty="0"/>
              <a:t>They are not published at all!</a:t>
            </a:r>
          </a:p>
          <a:p>
            <a:r>
              <a:rPr lang="en-US" sz="2400" dirty="0"/>
              <a:t>Most published data is ‘the best for proving a theory’</a:t>
            </a:r>
          </a:p>
          <a:p>
            <a:r>
              <a:rPr lang="en-US" sz="2400" dirty="0"/>
              <a:t>A lot of data is collected with good science but is never seen!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B72A5-341C-46F8-E13B-E17858EE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Chemical Data ‘State of the Art’</a:t>
            </a:r>
          </a:p>
        </p:txBody>
      </p:sp>
    </p:spTree>
    <p:extLst>
      <p:ext uri="{BB962C8B-B14F-4D97-AF65-F5344CB8AC3E}">
        <p14:creationId xmlns:p14="http://schemas.microsoft.com/office/powerpoint/2010/main" val="156891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B76A1C-6EE1-128E-8FD3-4F3950271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2250"/>
            <a:ext cx="8229600" cy="3397503"/>
          </a:xfrm>
        </p:spPr>
        <p:txBody>
          <a:bodyPr>
            <a:normAutofit/>
          </a:bodyPr>
          <a:lstStyle/>
          <a:p>
            <a:r>
              <a:rPr lang="en-US" sz="2400" dirty="0"/>
              <a:t>FAIR is a set of principles</a:t>
            </a:r>
          </a:p>
          <a:p>
            <a:r>
              <a:rPr lang="en-US" sz="2400" dirty="0"/>
              <a:t>FAIR is not a technological change, its a culture change</a:t>
            </a:r>
          </a:p>
          <a:p>
            <a:r>
              <a:rPr lang="en-US" sz="2400" dirty="0"/>
              <a:t>Research data should not be thought of as “only” for the project under which it is generated</a:t>
            </a:r>
          </a:p>
          <a:p>
            <a:r>
              <a:rPr lang="en-US" sz="2400" dirty="0"/>
              <a:t>We need to appreciate that dark data, fits a theory (or not), can be useful to others – making science more efficient</a:t>
            </a:r>
          </a:p>
          <a:p>
            <a:r>
              <a:rPr lang="en-US" sz="2400" dirty="0"/>
              <a:t>CRITICAL: Chemistry needs to understand what is means for our discipline to be FAIR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026877-15D9-317C-3F8A-71E222CE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FAIR Impact Chemistry?</a:t>
            </a:r>
          </a:p>
        </p:txBody>
      </p:sp>
    </p:spTree>
    <p:extLst>
      <p:ext uri="{BB962C8B-B14F-4D97-AF65-F5344CB8AC3E}">
        <p14:creationId xmlns:p14="http://schemas.microsoft.com/office/powerpoint/2010/main" val="297267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4" y="261698"/>
            <a:ext cx="8540695" cy="939546"/>
          </a:xfrm>
        </p:spPr>
        <p:txBody>
          <a:bodyPr>
            <a:normAutofit/>
          </a:bodyPr>
          <a:lstStyle/>
          <a:p>
            <a:r>
              <a:rPr lang="en-US" dirty="0"/>
              <a:t>The FAIR Principles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0405AA7-A91F-A949-9A38-B588B1A1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3" y="1821757"/>
            <a:ext cx="8445766" cy="2948728"/>
          </a:xfrm>
        </p:spPr>
        <p:txBody>
          <a:bodyPr>
            <a:normAutofit/>
          </a:bodyPr>
          <a:lstStyle/>
          <a:p>
            <a:r>
              <a:rPr lang="en-US" sz="2800" dirty="0"/>
              <a:t>Findable, Accessible, Interoperable and Reusable (FAIR) data is the new paradigm for published data</a:t>
            </a:r>
          </a:p>
          <a:p>
            <a:r>
              <a:rPr lang="en-US" sz="2400" dirty="0"/>
              <a:t>F – You can find the data (you need metadata to do this)</a:t>
            </a:r>
          </a:p>
          <a:p>
            <a:r>
              <a:rPr lang="en-US" sz="2400" dirty="0"/>
              <a:t>A – You can access the data (with an appropriate credentials)</a:t>
            </a:r>
          </a:p>
          <a:p>
            <a:r>
              <a:rPr lang="en-US" sz="2400" dirty="0"/>
              <a:t>I – You can get the data in a format that can be easily parsed</a:t>
            </a:r>
          </a:p>
          <a:p>
            <a:r>
              <a:rPr lang="en-US" sz="2400" dirty="0"/>
              <a:t>R – You know what the data is and what you can do with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42A96-BDDD-6852-655E-49B390BED56B}"/>
              </a:ext>
            </a:extLst>
          </p:cNvPr>
          <p:cNvSpPr txBox="1"/>
          <p:nvPr/>
        </p:nvSpPr>
        <p:spPr>
          <a:xfrm>
            <a:off x="2605756" y="4585819"/>
            <a:ext cx="398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https://www.go-fair.org/fair-principles/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4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9EC7B-3C80-7F45-8EB0-77B8C9D2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1740569"/>
            <a:ext cx="8518357" cy="3264568"/>
          </a:xfrm>
        </p:spPr>
        <p:txBody>
          <a:bodyPr>
            <a:normAutofit/>
          </a:bodyPr>
          <a:lstStyle/>
          <a:p>
            <a:r>
              <a:rPr lang="en-US" sz="2000" dirty="0"/>
              <a:t>Data Sources: Three IUPAC Volumes (Books) on </a:t>
            </a:r>
            <a:r>
              <a:rPr lang="en-US" sz="2000" dirty="0" err="1"/>
              <a:t>pKa</a:t>
            </a:r>
            <a:r>
              <a:rPr lang="en-US" sz="2000" dirty="0"/>
              <a:t>/</a:t>
            </a:r>
            <a:r>
              <a:rPr lang="en-US" sz="2000" dirty="0" err="1"/>
              <a:t>pKb</a:t>
            </a:r>
            <a:r>
              <a:rPr lang="en-US" sz="2000" dirty="0"/>
              <a:t> Data</a:t>
            </a:r>
          </a:p>
          <a:p>
            <a:pPr lvl="1"/>
            <a:r>
              <a:rPr lang="en-US" sz="1400" dirty="0"/>
              <a:t>IUPAC, E. P Serjeant and Boyd Dempsey. </a:t>
            </a:r>
            <a:r>
              <a:rPr lang="en-US" sz="1400" dirty="0" err="1"/>
              <a:t>Ionisation</a:t>
            </a:r>
            <a:r>
              <a:rPr lang="en-US" sz="1400" dirty="0"/>
              <a:t> Constants of Organic Acids in Aqueous Solution; Oxford/Pergamon, 1979</a:t>
            </a:r>
          </a:p>
          <a:p>
            <a:pPr lvl="1"/>
            <a:r>
              <a:rPr lang="en-US" sz="1400" dirty="0"/>
              <a:t>IUPAC, DD Perrin. Dissociation Constants of Organic Bases in Aqueous Solution; Butterworths, 1965</a:t>
            </a:r>
          </a:p>
          <a:p>
            <a:pPr lvl="1"/>
            <a:r>
              <a:rPr lang="en-US" sz="1400" dirty="0"/>
              <a:t>IUPAC, DD Perrin. Dissociation Constants of Organic Bases in Aqueous Solution, Supplement; Butterworths, 1972</a:t>
            </a:r>
          </a:p>
          <a:p>
            <a:pPr marL="301943" lvl="1" indent="0">
              <a:buNone/>
            </a:pPr>
            <a:r>
              <a:rPr lang="en-US" sz="1600" i="1" dirty="0"/>
              <a:t>With permission, scanned, converted to digital data, checked for accuracy, and curated for accessibility, interoperability, and reusability</a:t>
            </a:r>
          </a:p>
          <a:p>
            <a:r>
              <a:rPr lang="en-US" sz="2000" dirty="0"/>
              <a:t>Available at: </a:t>
            </a:r>
            <a:r>
              <a:rPr lang="en-US" sz="2000" dirty="0">
                <a:hlinkClick r:id="rId2"/>
              </a:rPr>
              <a:t>https://doi.org/10.5281/zenodo.7236453</a:t>
            </a:r>
            <a:r>
              <a:rPr lang="en-US" sz="2000" dirty="0"/>
              <a:t> </a:t>
            </a:r>
          </a:p>
          <a:p>
            <a:r>
              <a:rPr lang="en-US" sz="2000" dirty="0"/>
              <a:t>License: </a:t>
            </a:r>
            <a:r>
              <a:rPr lang="en-US" sz="2000" dirty="0">
                <a:hlinkClick r:id="rId3"/>
              </a:rPr>
              <a:t>https://creativecommons.org/licenses/by-nc/4.0/</a:t>
            </a:r>
            <a:endParaRPr lang="en-US" sz="2000" dirty="0"/>
          </a:p>
          <a:p>
            <a:r>
              <a:rPr lang="en-US" sz="2000" dirty="0"/>
              <a:t>Findable: GitHub, Google, Zenodo, Google Dataset Search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11" y="253745"/>
            <a:ext cx="8694821" cy="974979"/>
          </a:xfrm>
        </p:spPr>
        <p:txBody>
          <a:bodyPr>
            <a:noAutofit/>
          </a:bodyPr>
          <a:lstStyle/>
          <a:p>
            <a:r>
              <a:rPr lang="en-US" sz="3600" dirty="0"/>
              <a:t>A FAIR Chemical Example</a:t>
            </a:r>
            <a:br>
              <a:rPr lang="en-US" sz="3600" dirty="0"/>
            </a:br>
            <a:r>
              <a:rPr lang="en-US" sz="3600" dirty="0"/>
              <a:t>IUPAC “Dissociation Constants” Dataset </a:t>
            </a:r>
          </a:p>
        </p:txBody>
      </p:sp>
    </p:spTree>
    <p:extLst>
      <p:ext uri="{BB962C8B-B14F-4D97-AF65-F5344CB8AC3E}">
        <p14:creationId xmlns:p14="http://schemas.microsoft.com/office/powerpoint/2010/main" val="127009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9EC7B-3C80-7F45-8EB0-77B8C9D2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1893094"/>
            <a:ext cx="8518357" cy="3250405"/>
          </a:xfrm>
        </p:spPr>
        <p:txBody>
          <a:bodyPr numCol="2">
            <a:normAutofit/>
          </a:bodyPr>
          <a:lstStyle/>
          <a:p>
            <a:r>
              <a:rPr lang="en-US" sz="2400" dirty="0"/>
              <a:t>Stats:</a:t>
            </a:r>
          </a:p>
          <a:p>
            <a:pPr lvl="1"/>
            <a:r>
              <a:rPr lang="en-US" sz="2000" dirty="0"/>
              <a:t>7 PDF scanned documents</a:t>
            </a:r>
          </a:p>
          <a:p>
            <a:pPr lvl="1"/>
            <a:r>
              <a:rPr lang="en-US" sz="2000" dirty="0"/>
              <a:t>1500 scanned pages</a:t>
            </a:r>
          </a:p>
          <a:p>
            <a:pPr lvl="1"/>
            <a:r>
              <a:rPr lang="en-US" sz="2000" dirty="0"/>
              <a:t>500 MB size</a:t>
            </a:r>
          </a:p>
          <a:p>
            <a:pPr lvl="1"/>
            <a:r>
              <a:rPr lang="en-US" sz="2000" dirty="0"/>
              <a:t>24,147 data points</a:t>
            </a:r>
          </a:p>
          <a:p>
            <a:pPr lvl="1"/>
            <a:r>
              <a:rPr lang="en-US" sz="2000" dirty="0"/>
              <a:t>8,843 chemical substances</a:t>
            </a:r>
          </a:p>
          <a:p>
            <a:pPr lvl="1"/>
            <a:r>
              <a:rPr lang="en-US" sz="2000" dirty="0"/>
              <a:t>1,113 references</a:t>
            </a:r>
          </a:p>
          <a:p>
            <a:pPr lvl="1"/>
            <a:r>
              <a:rPr lang="en-US" sz="2000" dirty="0"/>
              <a:t>69 methods</a:t>
            </a:r>
            <a:endParaRPr lang="en-US" sz="2400" dirty="0"/>
          </a:p>
          <a:p>
            <a:r>
              <a:rPr lang="en-US" sz="2400" dirty="0"/>
              <a:t>FAIR Features</a:t>
            </a:r>
          </a:p>
          <a:p>
            <a:pPr lvl="1"/>
            <a:r>
              <a:rPr lang="en-US" sz="2000" dirty="0"/>
              <a:t>DOI, GitHub repo, License</a:t>
            </a:r>
          </a:p>
          <a:p>
            <a:pPr lvl="1"/>
            <a:r>
              <a:rPr lang="en-US" sz="2000" dirty="0"/>
              <a:t>Descriptions of fields/</a:t>
            </a:r>
            <a:r>
              <a:rPr lang="en-US" sz="2000" dirty="0" err="1"/>
              <a:t>abbrevs</a:t>
            </a:r>
            <a:endParaRPr lang="en-US" sz="2000" dirty="0"/>
          </a:p>
          <a:p>
            <a:pPr lvl="1"/>
            <a:r>
              <a:rPr lang="en-US" sz="2000" dirty="0"/>
              <a:t>Detailed description of process</a:t>
            </a:r>
          </a:p>
          <a:p>
            <a:pPr lvl="1"/>
            <a:r>
              <a:rPr lang="en-US" sz="2000" dirty="0"/>
              <a:t>All data in CSV files</a:t>
            </a:r>
          </a:p>
          <a:p>
            <a:pPr lvl="1"/>
            <a:r>
              <a:rPr lang="en-US" sz="2000" dirty="0"/>
              <a:t>References, methods and data</a:t>
            </a:r>
            <a:br>
              <a:rPr lang="en-US" sz="2000" dirty="0"/>
            </a:br>
            <a:r>
              <a:rPr lang="en-US" sz="2000" dirty="0"/>
              <a:t>in separate files</a:t>
            </a:r>
          </a:p>
          <a:p>
            <a:pPr lvl="1"/>
            <a:r>
              <a:rPr lang="en-US" sz="2000" dirty="0"/>
              <a:t>Indication of data quality</a:t>
            </a:r>
          </a:p>
          <a:p>
            <a:pPr lvl="1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11" y="253745"/>
            <a:ext cx="8694821" cy="974979"/>
          </a:xfrm>
        </p:spPr>
        <p:txBody>
          <a:bodyPr>
            <a:noAutofit/>
          </a:bodyPr>
          <a:lstStyle/>
          <a:p>
            <a:r>
              <a:rPr lang="en-US" sz="3600" dirty="0"/>
              <a:t>A FAIR Chemical Example</a:t>
            </a:r>
            <a:br>
              <a:rPr lang="en-US" sz="3600" dirty="0"/>
            </a:br>
            <a:r>
              <a:rPr lang="en-US" sz="3600" dirty="0"/>
              <a:t>IUPAC “Dissociation Constants” Dataset </a:t>
            </a:r>
          </a:p>
        </p:txBody>
      </p:sp>
    </p:spTree>
    <p:extLst>
      <p:ext uri="{BB962C8B-B14F-4D97-AF65-F5344CB8AC3E}">
        <p14:creationId xmlns:p14="http://schemas.microsoft.com/office/powerpoint/2010/main" val="157599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46AD3C-9E04-A210-0FF9-0C5F47C0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49FC87-7334-F517-83A2-18A994A6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5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69D535-349C-F1ED-AEDC-A90A9A83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3" y="0"/>
            <a:ext cx="8229600" cy="5154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EBDA62-A21A-9927-FB41-7C574EFD50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5"/>
          <a:stretch/>
        </p:blipFill>
        <p:spPr>
          <a:xfrm>
            <a:off x="465653" y="0"/>
            <a:ext cx="8212694" cy="5154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1E736-1DE8-6B45-64B2-DE0BB286529C}"/>
              </a:ext>
            </a:extLst>
          </p:cNvPr>
          <p:cNvSpPr txBox="1"/>
          <p:nvPr/>
        </p:nvSpPr>
        <p:spPr>
          <a:xfrm>
            <a:off x="2230245" y="4705088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 of “Data pages” from original sources.</a:t>
            </a:r>
          </a:p>
        </p:txBody>
      </p:sp>
    </p:spTree>
    <p:extLst>
      <p:ext uri="{BB962C8B-B14F-4D97-AF65-F5344CB8AC3E}">
        <p14:creationId xmlns:p14="http://schemas.microsoft.com/office/powerpoint/2010/main" val="25170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BD61C5-312F-1B4C-91DA-42138B11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38" y="1750219"/>
            <a:ext cx="8638200" cy="3240881"/>
          </a:xfrm>
        </p:spPr>
        <p:txBody>
          <a:bodyPr>
            <a:normAutofit/>
          </a:bodyPr>
          <a:lstStyle/>
          <a:p>
            <a:r>
              <a:rPr lang="en-US" sz="2800" dirty="0"/>
              <a:t>Git – version control software (any files not just code)</a:t>
            </a:r>
          </a:p>
          <a:p>
            <a:r>
              <a:rPr lang="en-US" sz="2800" dirty="0"/>
              <a:t>GitHub is a repository website built for Git</a:t>
            </a:r>
          </a:p>
          <a:p>
            <a:pPr lvl="1"/>
            <a:r>
              <a:rPr lang="en-US" sz="2000" dirty="0"/>
              <a:t>Central code/data management/development (with authentication)</a:t>
            </a:r>
          </a:p>
          <a:p>
            <a:pPr lvl="1"/>
            <a:r>
              <a:rPr lang="en-US" sz="2000" dirty="0"/>
              <a:t>Issue tracking – community feedback</a:t>
            </a:r>
          </a:p>
          <a:p>
            <a:pPr lvl="1"/>
            <a:r>
              <a:rPr lang="en-US" sz="2000" dirty="0"/>
              <a:t>Pull requests/Repo Forking – community contributions</a:t>
            </a:r>
          </a:p>
          <a:p>
            <a:pPr lvl="1"/>
            <a:r>
              <a:rPr lang="en-US" sz="2000" dirty="0"/>
              <a:t>Actions – automated actions (i.e., code testing)</a:t>
            </a:r>
          </a:p>
          <a:p>
            <a:pPr lvl="1"/>
            <a:r>
              <a:rPr lang="en-US" sz="2000" dirty="0"/>
              <a:t>Package management, code versioning</a:t>
            </a:r>
          </a:p>
          <a:p>
            <a:pPr lvl="1"/>
            <a:r>
              <a:rPr lang="en-US" sz="2000" dirty="0"/>
              <a:t>Integration with Zenodo to create DOIs for versions (automatically)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D18F992-840E-4E1B-E9BE-85FF9B111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38" y="253746"/>
            <a:ext cx="8693094" cy="939546"/>
          </a:xfrm>
        </p:spPr>
        <p:txBody>
          <a:bodyPr>
            <a:noAutofit/>
          </a:bodyPr>
          <a:lstStyle/>
          <a:p>
            <a:r>
              <a:rPr lang="en-US" sz="4300" dirty="0"/>
              <a:t>GitHub: Code and Data Repositories</a:t>
            </a:r>
          </a:p>
        </p:txBody>
      </p:sp>
    </p:spTree>
    <p:extLst>
      <p:ext uri="{BB962C8B-B14F-4D97-AF65-F5344CB8AC3E}">
        <p14:creationId xmlns:p14="http://schemas.microsoft.com/office/powerpoint/2010/main" val="127064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12098</TotalTime>
  <Words>1632</Words>
  <Application>Microsoft Macintosh PowerPoint</Application>
  <PresentationFormat>On-screen Show (16:9)</PresentationFormat>
  <Paragraphs>156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Candara</vt:lpstr>
      <vt:lpstr>Helvetica</vt:lpstr>
      <vt:lpstr>Monaco</vt:lpstr>
      <vt:lpstr>Symbol</vt:lpstr>
      <vt:lpstr>Waveform</vt:lpstr>
      <vt:lpstr>What do FAIR and Semantic Annotation mean for Chemistry Data?</vt:lpstr>
      <vt:lpstr>Workshop Overview</vt:lpstr>
      <vt:lpstr>Chemical Data ‘State of the Art’</vt:lpstr>
      <vt:lpstr>How Does FAIR Impact Chemistry?</vt:lpstr>
      <vt:lpstr>The FAIR Principles</vt:lpstr>
      <vt:lpstr>A FAIR Chemical Example IUPAC “Dissociation Constants” Dataset </vt:lpstr>
      <vt:lpstr>A FAIR Chemical Example IUPAC “Dissociation Constants” Dataset </vt:lpstr>
      <vt:lpstr>PowerPoint Presentation</vt:lpstr>
      <vt:lpstr>GitHub: Code and Data Repositories</vt:lpstr>
      <vt:lpstr>PyCharm for Data Science</vt:lpstr>
      <vt:lpstr>PyCharm Setup</vt:lpstr>
      <vt:lpstr>Django Overview/Setup</vt:lpstr>
      <vt:lpstr>Python Coding</vt:lpstr>
      <vt:lpstr>Section 2 – Ingesting the Data</vt:lpstr>
      <vt:lpstr>Section 2 – Ingesting the Data</vt:lpstr>
      <vt:lpstr>Section 2 – Ingesting the Data</vt:lpstr>
      <vt:lpstr>Section 3 - Creating the Website</vt:lpstr>
      <vt:lpstr>Section 3 - Creating the Website</vt:lpstr>
      <vt:lpstr>Section 3 - Creating the Website</vt:lpstr>
      <vt:lpstr>Section 4 - Semantic Data</vt:lpstr>
      <vt:lpstr>Section 4 - Semantic Data</vt:lpstr>
      <vt:lpstr>Contacts and Questions</vt:lpstr>
    </vt:vector>
  </TitlesOfParts>
  <Manager/>
  <Company>University of North Florida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Eureka Research Workbench: A Semantic Approach to an Open Source Electronic Laboratory Notebook</dc:title>
  <dc:subject/>
  <dc:creator>Chalk</dc:creator>
  <cp:keywords/>
  <dc:description/>
  <cp:lastModifiedBy>Chalk, Stuart</cp:lastModifiedBy>
  <cp:revision>1239</cp:revision>
  <cp:lastPrinted>2018-01-24T18:50:47Z</cp:lastPrinted>
  <dcterms:created xsi:type="dcterms:W3CDTF">2013-08-19T00:39:27Z</dcterms:created>
  <dcterms:modified xsi:type="dcterms:W3CDTF">2024-01-26T22:12:09Z</dcterms:modified>
  <cp:category/>
</cp:coreProperties>
</file>